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IBM Plex Sans Thai" panose="020B0503050203000203" pitchFamily="34" charset="-34"/>
      <p:regular r:id="rId3"/>
      <p:bold r:id="rId4"/>
    </p:embeddedFont>
    <p:embeddedFont>
      <p:font typeface="IBM Plex Sans Thai Bold" panose="020B0604020202020204" charset="-34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31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2504" y="7397179"/>
            <a:ext cx="7930910" cy="3676139"/>
            <a:chOff x="0" y="0"/>
            <a:chExt cx="5014179" cy="2324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4179" cy="2324175"/>
            </a:xfrm>
            <a:custGeom>
              <a:avLst/>
              <a:gdLst/>
              <a:ahLst/>
              <a:cxnLst/>
              <a:rect l="l" t="t" r="r" b="b"/>
              <a:pathLst>
                <a:path w="5014179" h="2324175">
                  <a:moveTo>
                    <a:pt x="0" y="0"/>
                  </a:moveTo>
                  <a:lnTo>
                    <a:pt x="5014179" y="0"/>
                  </a:lnTo>
                  <a:lnTo>
                    <a:pt x="5014179" y="2324175"/>
                  </a:lnTo>
                  <a:lnTo>
                    <a:pt x="0" y="2324175"/>
                  </a:lnTo>
                  <a:close/>
                </a:path>
              </a:pathLst>
            </a:custGeom>
            <a:solidFill>
              <a:srgbClr val="1F31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014179" cy="2352750"/>
            </a:xfrm>
            <a:prstGeom prst="rect">
              <a:avLst/>
            </a:prstGeom>
          </p:spPr>
          <p:txBody>
            <a:bodyPr lIns="9931" tIns="9931" rIns="9931" bIns="9931" rtlCol="0" anchor="ctr"/>
            <a:lstStyle/>
            <a:p>
              <a:pPr algn="ctr">
                <a:lnSpc>
                  <a:spcPts val="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185455" y="5673781"/>
            <a:ext cx="7930910" cy="2801852"/>
            <a:chOff x="0" y="0"/>
            <a:chExt cx="5014179" cy="17714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14179" cy="1771422"/>
            </a:xfrm>
            <a:custGeom>
              <a:avLst/>
              <a:gdLst/>
              <a:ahLst/>
              <a:cxnLst/>
              <a:rect l="l" t="t" r="r" b="b"/>
              <a:pathLst>
                <a:path w="5014179" h="1771422">
                  <a:moveTo>
                    <a:pt x="0" y="0"/>
                  </a:moveTo>
                  <a:lnTo>
                    <a:pt x="5014179" y="0"/>
                  </a:lnTo>
                  <a:lnTo>
                    <a:pt x="5014179" y="1771422"/>
                  </a:lnTo>
                  <a:lnTo>
                    <a:pt x="0" y="1771422"/>
                  </a:lnTo>
                  <a:close/>
                </a:path>
              </a:pathLst>
            </a:custGeom>
            <a:gradFill rotWithShape="1">
              <a:gsLst>
                <a:gs pos="0">
                  <a:srgbClr val="1F3267">
                    <a:alpha val="100000"/>
                  </a:srgbClr>
                </a:gs>
                <a:gs pos="100000">
                  <a:srgbClr val="1F3267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014179" cy="1799997"/>
            </a:xfrm>
            <a:prstGeom prst="rect">
              <a:avLst/>
            </a:prstGeom>
          </p:spPr>
          <p:txBody>
            <a:bodyPr lIns="9931" tIns="9931" rIns="9931" bIns="9931" rtlCol="0" anchor="ctr"/>
            <a:lstStyle/>
            <a:p>
              <a:pPr algn="ctr">
                <a:lnSpc>
                  <a:spcPts val="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185455" y="4243148"/>
            <a:ext cx="7930910" cy="3235263"/>
            <a:chOff x="0" y="0"/>
            <a:chExt cx="5014179" cy="20454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14179" cy="2045439"/>
            </a:xfrm>
            <a:custGeom>
              <a:avLst/>
              <a:gdLst/>
              <a:ahLst/>
              <a:cxnLst/>
              <a:rect l="l" t="t" r="r" b="b"/>
              <a:pathLst>
                <a:path w="5014179" h="2045439">
                  <a:moveTo>
                    <a:pt x="0" y="0"/>
                  </a:moveTo>
                  <a:lnTo>
                    <a:pt x="5014179" y="0"/>
                  </a:lnTo>
                  <a:lnTo>
                    <a:pt x="5014179" y="2045439"/>
                  </a:lnTo>
                  <a:lnTo>
                    <a:pt x="0" y="2045439"/>
                  </a:lnTo>
                  <a:close/>
                </a:path>
              </a:pathLst>
            </a:custGeom>
            <a:gradFill rotWithShape="1">
              <a:gsLst>
                <a:gs pos="0">
                  <a:srgbClr val="1F3267">
                    <a:alpha val="100000"/>
                  </a:srgbClr>
                </a:gs>
                <a:gs pos="100000">
                  <a:srgbClr val="1F3267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014179" cy="2074013"/>
            </a:xfrm>
            <a:prstGeom prst="rect">
              <a:avLst/>
            </a:prstGeom>
          </p:spPr>
          <p:txBody>
            <a:bodyPr lIns="9931" tIns="9931" rIns="9931" bIns="9931" rtlCol="0" anchor="ctr"/>
            <a:lstStyle/>
            <a:p>
              <a:pPr algn="ctr">
                <a:lnSpc>
                  <a:spcPts val="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144471" y="4851758"/>
            <a:ext cx="7930910" cy="2655193"/>
            <a:chOff x="0" y="0"/>
            <a:chExt cx="5014179" cy="1678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14179" cy="1678699"/>
            </a:xfrm>
            <a:custGeom>
              <a:avLst/>
              <a:gdLst/>
              <a:ahLst/>
              <a:cxnLst/>
              <a:rect l="l" t="t" r="r" b="b"/>
              <a:pathLst>
                <a:path w="5014179" h="1678699">
                  <a:moveTo>
                    <a:pt x="0" y="0"/>
                  </a:moveTo>
                  <a:lnTo>
                    <a:pt x="5014179" y="0"/>
                  </a:lnTo>
                  <a:lnTo>
                    <a:pt x="5014179" y="1678699"/>
                  </a:lnTo>
                  <a:lnTo>
                    <a:pt x="0" y="1678699"/>
                  </a:lnTo>
                  <a:close/>
                </a:path>
              </a:pathLst>
            </a:custGeom>
            <a:gradFill rotWithShape="1">
              <a:gsLst>
                <a:gs pos="0">
                  <a:srgbClr val="1F3267">
                    <a:alpha val="100000"/>
                  </a:srgbClr>
                </a:gs>
                <a:gs pos="100000">
                  <a:srgbClr val="1F3267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014179" cy="1707275"/>
            </a:xfrm>
            <a:prstGeom prst="rect">
              <a:avLst/>
            </a:prstGeom>
          </p:spPr>
          <p:txBody>
            <a:bodyPr lIns="9931" tIns="9931" rIns="9931" bIns="9931" rtlCol="0" anchor="ctr"/>
            <a:lstStyle/>
            <a:p>
              <a:pPr algn="ctr">
                <a:lnSpc>
                  <a:spcPts val="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2999014" y="-1552193"/>
            <a:ext cx="5966033" cy="5087399"/>
          </a:xfrm>
          <a:custGeom>
            <a:avLst/>
            <a:gdLst/>
            <a:ahLst/>
            <a:cxnLst/>
            <a:rect l="l" t="t" r="r" b="b"/>
            <a:pathLst>
              <a:path w="5966033" h="5087399">
                <a:moveTo>
                  <a:pt x="0" y="0"/>
                </a:moveTo>
                <a:lnTo>
                  <a:pt x="5966032" y="0"/>
                </a:lnTo>
                <a:lnTo>
                  <a:pt x="5966032" y="5087399"/>
                </a:lnTo>
                <a:lnTo>
                  <a:pt x="0" y="508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3820984" y="-3184765"/>
            <a:ext cx="5966033" cy="5087399"/>
          </a:xfrm>
          <a:custGeom>
            <a:avLst/>
            <a:gdLst/>
            <a:ahLst/>
            <a:cxnLst/>
            <a:rect l="l" t="t" r="r" b="b"/>
            <a:pathLst>
              <a:path w="5966033" h="5087399">
                <a:moveTo>
                  <a:pt x="0" y="0"/>
                </a:moveTo>
                <a:lnTo>
                  <a:pt x="5966032" y="0"/>
                </a:lnTo>
                <a:lnTo>
                  <a:pt x="5966032" y="5087399"/>
                </a:lnTo>
                <a:lnTo>
                  <a:pt x="0" y="508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095748" y="9151827"/>
            <a:ext cx="5783580" cy="4931817"/>
          </a:xfrm>
          <a:custGeom>
            <a:avLst/>
            <a:gdLst/>
            <a:ahLst/>
            <a:cxnLst/>
            <a:rect l="l" t="t" r="r" b="b"/>
            <a:pathLst>
              <a:path w="5783580" h="4931817">
                <a:moveTo>
                  <a:pt x="0" y="0"/>
                </a:moveTo>
                <a:lnTo>
                  <a:pt x="5783580" y="0"/>
                </a:lnTo>
                <a:lnTo>
                  <a:pt x="5783580" y="4931817"/>
                </a:lnTo>
                <a:lnTo>
                  <a:pt x="0" y="493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-1822984" y="-1502090"/>
            <a:ext cx="4240148" cy="2237355"/>
            <a:chOff x="0" y="-76200"/>
            <a:chExt cx="1634653" cy="862540"/>
          </a:xfrm>
        </p:grpSpPr>
        <p:sp>
          <p:nvSpPr>
            <p:cNvPr id="18" name="Freeform 18"/>
            <p:cNvSpPr/>
            <p:nvPr/>
          </p:nvSpPr>
          <p:spPr>
            <a:xfrm rot="10800000">
              <a:off x="661176" y="477336"/>
              <a:ext cx="973477" cy="309004"/>
            </a:xfrm>
            <a:prstGeom prst="round2Same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634653" cy="857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2297" y="144000"/>
            <a:ext cx="1405856" cy="455654"/>
            <a:chOff x="0" y="0"/>
            <a:chExt cx="1874475" cy="607538"/>
          </a:xfrm>
        </p:grpSpPr>
        <p:sp>
          <p:nvSpPr>
            <p:cNvPr id="21" name="Freeform 21"/>
            <p:cNvSpPr/>
            <p:nvPr/>
          </p:nvSpPr>
          <p:spPr>
            <a:xfrm>
              <a:off x="1051705" y="0"/>
              <a:ext cx="822771" cy="607538"/>
            </a:xfrm>
            <a:custGeom>
              <a:avLst/>
              <a:gdLst/>
              <a:ahLst/>
              <a:cxnLst/>
              <a:rect l="l" t="t" r="r" b="b"/>
              <a:pathLst>
                <a:path w="822771" h="607538">
                  <a:moveTo>
                    <a:pt x="0" y="0"/>
                  </a:moveTo>
                  <a:lnTo>
                    <a:pt x="822770" y="0"/>
                  </a:lnTo>
                  <a:lnTo>
                    <a:pt x="822770" y="607538"/>
                  </a:lnTo>
                  <a:lnTo>
                    <a:pt x="0" y="60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6275" t="-51757" r="-26275" b="-5483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858712" cy="607538"/>
            </a:xfrm>
            <a:custGeom>
              <a:avLst/>
              <a:gdLst/>
              <a:ahLst/>
              <a:cxnLst/>
              <a:rect l="l" t="t" r="r" b="b"/>
              <a:pathLst>
                <a:path w="858712" h="607538">
                  <a:moveTo>
                    <a:pt x="0" y="0"/>
                  </a:moveTo>
                  <a:lnTo>
                    <a:pt x="858712" y="0"/>
                  </a:lnTo>
                  <a:lnTo>
                    <a:pt x="858712" y="607538"/>
                  </a:lnTo>
                  <a:lnTo>
                    <a:pt x="0" y="60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806172" y="144000"/>
            <a:ext cx="381991" cy="471047"/>
          </a:xfrm>
          <a:custGeom>
            <a:avLst/>
            <a:gdLst/>
            <a:ahLst/>
            <a:cxnLst/>
            <a:rect l="l" t="t" r="r" b="b"/>
            <a:pathLst>
              <a:path w="381991" h="471047">
                <a:moveTo>
                  <a:pt x="0" y="0"/>
                </a:moveTo>
                <a:lnTo>
                  <a:pt x="381991" y="0"/>
                </a:lnTo>
                <a:lnTo>
                  <a:pt x="381991" y="471047"/>
                </a:lnTo>
                <a:lnTo>
                  <a:pt x="0" y="4710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300" t="-7827" r="-20264" b="-61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919231" y="495897"/>
            <a:ext cx="3418948" cy="1192358"/>
          </a:xfrm>
          <a:custGeom>
            <a:avLst/>
            <a:gdLst/>
            <a:ahLst/>
            <a:cxnLst/>
            <a:rect l="l" t="t" r="r" b="b"/>
            <a:pathLst>
              <a:path w="3418948" h="1192358">
                <a:moveTo>
                  <a:pt x="0" y="0"/>
                </a:moveTo>
                <a:lnTo>
                  <a:pt x="3418948" y="0"/>
                </a:lnTo>
                <a:lnTo>
                  <a:pt x="3418948" y="1192358"/>
                </a:lnTo>
                <a:lnTo>
                  <a:pt x="0" y="119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34304" y="1688255"/>
            <a:ext cx="3349910" cy="3404501"/>
          </a:xfrm>
          <a:custGeom>
            <a:avLst/>
            <a:gdLst/>
            <a:ahLst/>
            <a:cxnLst/>
            <a:rect l="l" t="t" r="r" b="b"/>
            <a:pathLst>
              <a:path w="3349910" h="3404501">
                <a:moveTo>
                  <a:pt x="0" y="0"/>
                </a:moveTo>
                <a:lnTo>
                  <a:pt x="3349910" y="0"/>
                </a:lnTo>
                <a:lnTo>
                  <a:pt x="3349910" y="3404501"/>
                </a:lnTo>
                <a:lnTo>
                  <a:pt x="0" y="34045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8804" r="-58756" b="-5198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3127016" y="7497790"/>
            <a:ext cx="4226271" cy="2414434"/>
            <a:chOff x="0" y="0"/>
            <a:chExt cx="5635028" cy="3219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35028" cy="2381312"/>
            </a:xfrm>
            <a:custGeom>
              <a:avLst/>
              <a:gdLst/>
              <a:ahLst/>
              <a:cxnLst/>
              <a:rect l="l" t="t" r="r" b="b"/>
              <a:pathLst>
                <a:path w="5635028" h="2381312">
                  <a:moveTo>
                    <a:pt x="0" y="0"/>
                  </a:moveTo>
                  <a:lnTo>
                    <a:pt x="5635028" y="0"/>
                  </a:lnTo>
                  <a:lnTo>
                    <a:pt x="5635028" y="2381312"/>
                  </a:lnTo>
                  <a:lnTo>
                    <a:pt x="0" y="2381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051" t="-24320" r="-4550" b="-24229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4263"/>
              <a:ext cx="344566" cy="344566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3B1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331667" y="4263"/>
              <a:ext cx="344566" cy="34456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3B1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817514" y="4263"/>
              <a:ext cx="344566" cy="344566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3B1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4345924" y="0"/>
              <a:ext cx="344566" cy="344566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3B1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7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02808" y="20635"/>
              <a:ext cx="138951" cy="30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4"/>
                </a:lnSpc>
                <a:spcBef>
                  <a:spcPct val="0"/>
                </a:spcBef>
              </a:pPr>
              <a:r>
                <a:rPr lang="en-US" sz="1367" b="1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1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34475" y="20635"/>
              <a:ext cx="138951" cy="30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4"/>
                </a:lnSpc>
                <a:spcBef>
                  <a:spcPct val="0"/>
                </a:spcBef>
              </a:pPr>
              <a:r>
                <a:rPr lang="en-US" sz="1367" b="1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2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920322" y="20635"/>
              <a:ext cx="138951" cy="30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4"/>
                </a:lnSpc>
                <a:spcBef>
                  <a:spcPct val="0"/>
                </a:spcBef>
              </a:pPr>
              <a:r>
                <a:rPr lang="en-US" sz="1367" b="1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3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448732" y="20635"/>
              <a:ext cx="138951" cy="30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4"/>
                </a:lnSpc>
                <a:spcBef>
                  <a:spcPct val="0"/>
                </a:spcBef>
              </a:pPr>
              <a:r>
                <a:rPr lang="en-US" sz="1367" b="1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4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4678" y="2333263"/>
              <a:ext cx="1008109" cy="207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934" b="1">
                  <a:solidFill>
                    <a:srgbClr val="5DEBC6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เสนอชื่อ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485660" y="2333263"/>
              <a:ext cx="1008109" cy="207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934" b="1">
                  <a:solidFill>
                    <a:srgbClr val="5DEBC6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จำนวนรายการ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941273" y="2333263"/>
              <a:ext cx="1008109" cy="207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934" b="1">
                  <a:solidFill>
                    <a:srgbClr val="5DEBC6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ชำระค่าบริการ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87877" y="2333263"/>
              <a:ext cx="1008109" cy="207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8"/>
                </a:lnSpc>
                <a:spcBef>
                  <a:spcPct val="0"/>
                </a:spcBef>
              </a:pPr>
              <a:r>
                <a:rPr lang="en-US" sz="934" b="1">
                  <a:solidFill>
                    <a:srgbClr val="5DEBC6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ใบเสร็จรับเงิน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2576275"/>
              <a:ext cx="1346100" cy="596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1. เลือกสาขา</a:t>
              </a:r>
            </a:p>
            <a:p>
              <a:pPr algn="l">
                <a:lnSpc>
                  <a:spcPts val="809"/>
                </a:lnSpc>
              </a:pPr>
              <a:r>
                <a:rPr lang="en-US" sz="499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      </a:t>
              </a:r>
              <a:r>
                <a:rPr lang="en-US" sz="499" b="1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“สุดยอดสถานที่ท่องเที่ยวแห่งปี”</a:t>
              </a:r>
            </a:p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2. เสนอรายชื่อ</a:t>
              </a:r>
            </a:p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    </a:t>
              </a:r>
              <a:r>
                <a:rPr lang="en-US" sz="613" b="1">
                  <a:solidFill>
                    <a:srgbClr val="FFFFFF"/>
                  </a:solidFill>
                  <a:latin typeface="IBM Plex Sans Thai Bold"/>
                  <a:ea typeface="IBM Plex Sans Thai Bold"/>
                  <a:cs typeface="IBM Plex Sans Thai Bold"/>
                  <a:sym typeface="IBM Plex Sans Thai Bold"/>
                </a:rPr>
                <a:t>“สะพานข้ามแม่น้ำแคว”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470404" y="2576275"/>
              <a:ext cx="1179104" cy="642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1. กรอกข้อมูลเบอร์โทร</a:t>
              </a:r>
            </a:p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2. ระบุ/เลือกจำนวนครั้ง</a:t>
              </a:r>
            </a:p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     ที่ต้องการเสนอชื่อ</a:t>
              </a:r>
            </a:p>
            <a:p>
              <a:pPr algn="l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    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940809" y="2576275"/>
              <a:ext cx="989365" cy="304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ชำระค่าบริการด้วย</a:t>
              </a:r>
            </a:p>
            <a:p>
              <a:pPr algn="ctr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Payment GateWay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394771" y="2571641"/>
              <a:ext cx="1207747" cy="304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สามารถรับใบเสร็จรับเงิน</a:t>
              </a:r>
            </a:p>
            <a:p>
              <a:pPr algn="ctr">
                <a:lnSpc>
                  <a:spcPts val="993"/>
                </a:lnSpc>
              </a:pPr>
              <a:r>
                <a:rPr lang="en-US" sz="613">
                  <a:solidFill>
                    <a:srgbClr val="FFFFFF"/>
                  </a:solidFill>
                  <a:latin typeface="IBM Plex Sans Thai"/>
                  <a:ea typeface="IBM Plex Sans Thai"/>
                  <a:cs typeface="IBM Plex Sans Thai"/>
                  <a:sym typeface="IBM Plex Sans Thai"/>
                </a:rPr>
                <a:t>หรือเสนอรายชื่อต่อได้ทันที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97090" y="9115807"/>
            <a:ext cx="1935144" cy="711717"/>
            <a:chOff x="0" y="0"/>
            <a:chExt cx="2580192" cy="94895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48956" cy="948956"/>
            </a:xfrm>
            <a:custGeom>
              <a:avLst/>
              <a:gdLst/>
              <a:ahLst/>
              <a:cxnLst/>
              <a:rect l="l" t="t" r="r" b="b"/>
              <a:pathLst>
                <a:path w="948956" h="948956">
                  <a:moveTo>
                    <a:pt x="0" y="0"/>
                  </a:moveTo>
                  <a:lnTo>
                    <a:pt x="948956" y="0"/>
                  </a:lnTo>
                  <a:lnTo>
                    <a:pt x="948956" y="948956"/>
                  </a:lnTo>
                  <a:lnTo>
                    <a:pt x="0" y="948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094475" y="0"/>
              <a:ext cx="1485717" cy="461869"/>
            </a:xfrm>
            <a:custGeom>
              <a:avLst/>
              <a:gdLst/>
              <a:ahLst/>
              <a:cxnLst/>
              <a:rect l="l" t="t" r="r" b="b"/>
              <a:pathLst>
                <a:path w="1485717" h="461869">
                  <a:moveTo>
                    <a:pt x="0" y="0"/>
                  </a:moveTo>
                  <a:lnTo>
                    <a:pt x="1485717" y="0"/>
                  </a:lnTo>
                  <a:lnTo>
                    <a:pt x="1485717" y="461869"/>
                  </a:lnTo>
                  <a:lnTo>
                    <a:pt x="0" y="461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5064" t="-124106" r="-4587" b="-1089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094475" y="505148"/>
              <a:ext cx="1485717" cy="443808"/>
            </a:xfrm>
            <a:custGeom>
              <a:avLst/>
              <a:gdLst/>
              <a:ahLst/>
              <a:cxnLst/>
              <a:rect l="l" t="t" r="r" b="b"/>
              <a:pathLst>
                <a:path w="1485717" h="443808">
                  <a:moveTo>
                    <a:pt x="0" y="0"/>
                  </a:moveTo>
                  <a:lnTo>
                    <a:pt x="1485717" y="0"/>
                  </a:lnTo>
                  <a:lnTo>
                    <a:pt x="1485717" y="443808"/>
                  </a:lnTo>
                  <a:lnTo>
                    <a:pt x="0" y="443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5064" t="-14378" r="-4587" b="-13018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Freeform 56"/>
          <p:cNvSpPr/>
          <p:nvPr/>
        </p:nvSpPr>
        <p:spPr>
          <a:xfrm>
            <a:off x="291718" y="8155131"/>
            <a:ext cx="710404" cy="710404"/>
          </a:xfrm>
          <a:custGeom>
            <a:avLst/>
            <a:gdLst/>
            <a:ahLst/>
            <a:cxnLst/>
            <a:rect l="l" t="t" r="r" b="b"/>
            <a:pathLst>
              <a:path w="710404" h="710404">
                <a:moveTo>
                  <a:pt x="0" y="0"/>
                </a:moveTo>
                <a:lnTo>
                  <a:pt x="710404" y="0"/>
                </a:lnTo>
                <a:lnTo>
                  <a:pt x="710404" y="710404"/>
                </a:lnTo>
                <a:lnTo>
                  <a:pt x="0" y="7104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7" name="Group 57"/>
          <p:cNvGrpSpPr/>
          <p:nvPr/>
        </p:nvGrpSpPr>
        <p:grpSpPr>
          <a:xfrm rot="5472625">
            <a:off x="4002283" y="8334299"/>
            <a:ext cx="214270" cy="187486"/>
            <a:chOff x="0" y="0"/>
            <a:chExt cx="812800" cy="7112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AE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4"/>
                </a:lnSpc>
              </a:pPr>
              <a:endParaRPr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164055" y="8510333"/>
            <a:ext cx="1930829" cy="17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8"/>
              </a:lnSpc>
            </a:pPr>
            <a:r>
              <a:rPr lang="en-US" sz="1200" b="1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ดาวน์โหลดแอปฯ เพื่อเสนอชื่อ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75873" y="8666954"/>
            <a:ext cx="2459252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โหวตครั้งละ 6 บาท  เท่านั้น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endParaRPr lang="en-US" sz="1200" b="1">
              <a:solidFill>
                <a:srgbClr val="FFFFF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260153" y="5749981"/>
            <a:ext cx="709313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 dirty="0">
                <a:solidFill>
                  <a:srgbClr val="FFDE59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“</a:t>
            </a:r>
            <a:r>
              <a:rPr lang="th-TH" sz="2499" b="1" dirty="0">
                <a:solidFill>
                  <a:srgbClr val="FFDE59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ใส่ชื่อหน่วยงานของท่าน</a:t>
            </a:r>
            <a:r>
              <a:rPr lang="en-US" sz="2499" b="1" dirty="0">
                <a:solidFill>
                  <a:srgbClr val="FFDE59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”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919231" y="6646984"/>
            <a:ext cx="384694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8"/>
              </a:lnSpc>
              <a:spcBef>
                <a:spcPct val="0"/>
              </a:spcBef>
            </a:pPr>
            <a:r>
              <a:rPr lang="en-US" sz="1927" b="1" dirty="0" err="1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ตั้งแต่วันนี้</a:t>
            </a:r>
            <a:r>
              <a:rPr lang="en-US" sz="1927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 - 16 </a:t>
            </a:r>
            <a:r>
              <a:rPr lang="en-US" sz="1927" b="1" dirty="0" err="1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พฤศจิกายน</a:t>
            </a:r>
            <a:r>
              <a:rPr lang="en-US" sz="1927" b="1" dirty="0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 2568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741206" y="10074149"/>
            <a:ext cx="3903489" cy="43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400" b="1" spc="42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สามารถติดตามรายละเอียดเพิ่มเติมได้ที่ </a:t>
            </a:r>
          </a:p>
          <a:p>
            <a:pPr algn="ctr">
              <a:lnSpc>
                <a:spcPts val="1764"/>
              </a:lnSpc>
            </a:pPr>
            <a:r>
              <a:rPr lang="en-US" sz="1400" spc="42">
                <a:solidFill>
                  <a:srgbClr val="FFFFF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thailandtopvote.mcot.net</a:t>
            </a:r>
          </a:p>
        </p:txBody>
      </p:sp>
      <p:grpSp>
        <p:nvGrpSpPr>
          <p:cNvPr id="65" name="Group 65"/>
          <p:cNvGrpSpPr/>
          <p:nvPr/>
        </p:nvGrpSpPr>
        <p:grpSpPr>
          <a:xfrm rot="5472625">
            <a:off x="5073031" y="8334299"/>
            <a:ext cx="214270" cy="187486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AE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4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 rot="5472625">
            <a:off x="6177302" y="8334299"/>
            <a:ext cx="214270" cy="187486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AEB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4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12297" y="5197531"/>
            <a:ext cx="7093134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ร่วมกันเสนอชื่อ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-1014578" y="6148280"/>
            <a:ext cx="9671124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เป็นสุดยอดหน่วยงานภาครัฐแห่งปี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IBM Plex Sans Thai Bold</vt:lpstr>
      <vt:lpstr>Arial</vt:lpstr>
      <vt:lpstr>IBM Plex Sans Thai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TTV2025</dc:title>
  <cp:lastModifiedBy>นายอรรถพล THP</cp:lastModifiedBy>
  <cp:revision>3</cp:revision>
  <dcterms:created xsi:type="dcterms:W3CDTF">2006-08-16T00:00:00Z</dcterms:created>
  <dcterms:modified xsi:type="dcterms:W3CDTF">2025-11-04T11:30:15Z</dcterms:modified>
  <dc:identifier>DAG2fALefBQ</dc:identifier>
</cp:coreProperties>
</file>